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5"/>
  </p:notesMasterIdLst>
  <p:sldIdLst>
    <p:sldId id="272" r:id="rId8"/>
    <p:sldId id="297" r:id="rId9"/>
    <p:sldId id="299" r:id="rId10"/>
    <p:sldId id="301" r:id="rId11"/>
    <p:sldId id="300" r:id="rId12"/>
    <p:sldId id="304" r:id="rId13"/>
    <p:sldId id="302" r:id="rId14"/>
    <p:sldId id="303" r:id="rId15"/>
    <p:sldId id="293" r:id="rId16"/>
    <p:sldId id="292" r:id="rId17"/>
    <p:sldId id="296" r:id="rId18"/>
    <p:sldId id="262" r:id="rId19"/>
    <p:sldId id="263" r:id="rId20"/>
    <p:sldId id="285" r:id="rId21"/>
    <p:sldId id="286" r:id="rId22"/>
    <p:sldId id="574" r:id="rId23"/>
    <p:sldId id="575" r:id="rId24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5" d="100"/>
          <a:sy n="105" d="100"/>
        </p:scale>
        <p:origin x="45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3649;&#3612;&#3609;&#3616;&#3641;&#3617;&#3636;%20&#3651;&#3609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/>
              <a:t>ภาวะโลหิตจางในหญิงตั้งครรภ์</a:t>
            </a:r>
            <a:br>
              <a:rPr lang="th-TH"/>
            </a:br>
            <a:r>
              <a:rPr lang="th-TH"/>
              <a:t> เขตสุขภาพที่ 8 ปี 2558-2561</a:t>
            </a:r>
          </a:p>
        </c:rich>
      </c:tx>
      <c:layout>
        <c:manualLayout>
          <c:xMode val="edge"/>
          <c:yMode val="edge"/>
          <c:x val="0.3489544528335492"/>
          <c:y val="4.232863015220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84488931514697"/>
          <c:y val="0.11890817686923676"/>
          <c:w val="0.81956750603759843"/>
          <c:h val="0.5704013442950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2558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20.208643815201192</c:v>
                </c:pt>
                <c:pt idx="1">
                  <c:v>16.784426820475847</c:v>
                </c:pt>
                <c:pt idx="2">
                  <c:v>15.387216773757187</c:v>
                </c:pt>
                <c:pt idx="3">
                  <c:v>16.297208538587849</c:v>
                </c:pt>
                <c:pt idx="4">
                  <c:v>10.969239698200813</c:v>
                </c:pt>
                <c:pt idx="5">
                  <c:v>13.183081197900586</c:v>
                </c:pt>
                <c:pt idx="6">
                  <c:v>14.90602721970188</c:v>
                </c:pt>
                <c:pt idx="7">
                  <c:v>15.870072792198874</c:v>
                </c:pt>
                <c:pt idx="8">
                  <c:v>17.480145318060739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2-4436-A65C-2BF18BFA6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19.134336236474002</c:v>
                </c:pt>
                <c:pt idx="1">
                  <c:v>14.341846758349705</c:v>
                </c:pt>
                <c:pt idx="2">
                  <c:v>13.46825859056494</c:v>
                </c:pt>
                <c:pt idx="3">
                  <c:v>14.517766497461929</c:v>
                </c:pt>
                <c:pt idx="4">
                  <c:v>9.0020576131687235</c:v>
                </c:pt>
                <c:pt idx="5">
                  <c:v>14.87603305785124</c:v>
                </c:pt>
                <c:pt idx="6">
                  <c:v>15.533980582524272</c:v>
                </c:pt>
                <c:pt idx="7">
                  <c:v>14.598685520812587</c:v>
                </c:pt>
                <c:pt idx="8">
                  <c:v>17.325066681800124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2-4436-A65C-2BF18BFA6F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14.789862046839911</c:v>
                </c:pt>
                <c:pt idx="1">
                  <c:v>14.485827290705339</c:v>
                </c:pt>
                <c:pt idx="2">
                  <c:v>12.843872811718471</c:v>
                </c:pt>
                <c:pt idx="3">
                  <c:v>16.989703210175652</c:v>
                </c:pt>
                <c:pt idx="4">
                  <c:v>8.6058519793459549</c:v>
                </c:pt>
                <c:pt idx="5">
                  <c:v>16.177285318559555</c:v>
                </c:pt>
                <c:pt idx="6">
                  <c:v>16.743038420867112</c:v>
                </c:pt>
                <c:pt idx="7">
                  <c:v>14.454434000817328</c:v>
                </c:pt>
                <c:pt idx="8">
                  <c:v>17.049626994081393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2-4436-A65C-2BF18BFA6F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2561 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  <c:pt idx="8">
                  <c:v>ประเทศ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9"/>
                <c:pt idx="0">
                  <c:v>13.862120088954782</c:v>
                </c:pt>
                <c:pt idx="1">
                  <c:v>14.310798946444249</c:v>
                </c:pt>
                <c:pt idx="2">
                  <c:v>14.245149077141505</c:v>
                </c:pt>
                <c:pt idx="3">
                  <c:v>16.461916461916463</c:v>
                </c:pt>
                <c:pt idx="4">
                  <c:v>8.9630931458699479</c:v>
                </c:pt>
                <c:pt idx="5">
                  <c:v>14.046822742474916</c:v>
                </c:pt>
                <c:pt idx="6">
                  <c:v>6.9155206286836934</c:v>
                </c:pt>
                <c:pt idx="7">
                  <c:v>12.76561751078447</c:v>
                </c:pt>
                <c:pt idx="8">
                  <c:v>16.091204102936505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2-4436-A65C-2BF18BFA6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44640"/>
        <c:axId val="131564672"/>
      </c:barChart>
      <c:catAx>
        <c:axId val="17494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1564672"/>
        <c:crosses val="autoZero"/>
        <c:auto val="1"/>
        <c:lblAlgn val="ctr"/>
        <c:lblOffset val="100"/>
        <c:noMultiLvlLbl val="0"/>
      </c:catAx>
      <c:valAx>
        <c:axId val="131564672"/>
        <c:scaling>
          <c:orientation val="minMax"/>
          <c:max val="30"/>
        </c:scaling>
        <c:delete val="0"/>
        <c:axPos val="l"/>
        <c:majorGridlines>
          <c:spPr>
            <a:ln>
              <a:noFill/>
            </a:ln>
          </c:spPr>
        </c:majorGridlines>
        <c:numFmt formatCode="0;[Red]0" sourceLinked="0"/>
        <c:majorTickMark val="none"/>
        <c:minorTickMark val="none"/>
        <c:tickLblPos val="nextTo"/>
        <c:crossAx val="174944640"/>
        <c:crosses val="autoZero"/>
        <c:crossBetween val="between"/>
        <c:majorUnit val="5"/>
        <c:min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900">
          <a:latin typeface="TH Fah kwang" pitchFamily="2" charset="-34"/>
          <a:cs typeface="TH Fah kwang" pitchFamily="2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F00-44E2-9FA4-168674E397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55.45</c:v>
                </c:pt>
                <c:pt idx="1">
                  <c:v>72.41</c:v>
                </c:pt>
                <c:pt idx="2">
                  <c:v>74.36</c:v>
                </c:pt>
                <c:pt idx="3">
                  <c:v>54.17</c:v>
                </c:pt>
                <c:pt idx="4">
                  <c:v>71.430000000000007</c:v>
                </c:pt>
                <c:pt idx="5">
                  <c:v>60.87</c:v>
                </c:pt>
                <c:pt idx="6">
                  <c:v>56.14</c:v>
                </c:pt>
                <c:pt idx="7">
                  <c:v>69.569999999999993</c:v>
                </c:pt>
                <c:pt idx="8">
                  <c:v>50</c:v>
                </c:pt>
                <c:pt idx="9">
                  <c:v>65.12</c:v>
                </c:pt>
                <c:pt idx="10">
                  <c:v>89.74</c:v>
                </c:pt>
                <c:pt idx="11">
                  <c:v>66.67</c:v>
                </c:pt>
                <c:pt idx="12">
                  <c:v>65.75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0-44E2-9FA4-168674E39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506752"/>
        <c:axId val="134493696"/>
      </c:barChart>
      <c:catAx>
        <c:axId val="13450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493696"/>
        <c:crosses val="autoZero"/>
        <c:auto val="1"/>
        <c:lblAlgn val="ctr"/>
        <c:lblOffset val="100"/>
        <c:noMultiLvlLbl val="0"/>
      </c:catAx>
      <c:valAx>
        <c:axId val="13449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50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th-TH"/>
              <a:t>ร้อยละของทารกแรกเกิดน้ำหนักน้อยกว่า 2,500 กรัม </a:t>
            </a:r>
          </a:p>
          <a:p>
            <a:pPr algn="ctr" rtl="0">
              <a:defRPr/>
            </a:pPr>
            <a:r>
              <a:rPr lang="th-TH"/>
              <a:t>เขตสุขภาพที่ 8 ปี 2558-2561</a:t>
            </a:r>
          </a:p>
        </c:rich>
      </c:tx>
      <c:layout>
        <c:manualLayout>
          <c:xMode val="edge"/>
          <c:yMode val="edge"/>
          <c:x val="0.21291765625934767"/>
          <c:y val="7.60808711886043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41066847066163"/>
          <c:y val="0.13953923420273565"/>
          <c:w val="0.85425605794499715"/>
          <c:h val="0.6131535493877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2558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7.49</c:v>
                </c:pt>
                <c:pt idx="1">
                  <c:v>9.4</c:v>
                </c:pt>
                <c:pt idx="2">
                  <c:v>6.1</c:v>
                </c:pt>
                <c:pt idx="3">
                  <c:v>9.8000000000000007</c:v>
                </c:pt>
                <c:pt idx="4">
                  <c:v>7.65</c:v>
                </c:pt>
                <c:pt idx="5">
                  <c:v>9.1999999999999993</c:v>
                </c:pt>
                <c:pt idx="6">
                  <c:v>8.5</c:v>
                </c:pt>
                <c:pt idx="7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2-49F8-8A79-684FEFC14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6.1</c:v>
                </c:pt>
                <c:pt idx="1">
                  <c:v>9.1</c:v>
                </c:pt>
                <c:pt idx="2">
                  <c:v>7.3</c:v>
                </c:pt>
                <c:pt idx="3">
                  <c:v>4.7</c:v>
                </c:pt>
                <c:pt idx="4">
                  <c:v>7.9</c:v>
                </c:pt>
                <c:pt idx="5">
                  <c:v>8.6</c:v>
                </c:pt>
                <c:pt idx="6">
                  <c:v>9.9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2-49F8-8A79-684FEFC146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14.09</c:v>
                </c:pt>
                <c:pt idx="1">
                  <c:v>18.350000000000001</c:v>
                </c:pt>
                <c:pt idx="2">
                  <c:v>31.81</c:v>
                </c:pt>
                <c:pt idx="3">
                  <c:v>15.81</c:v>
                </c:pt>
                <c:pt idx="4">
                  <c:v>15.12</c:v>
                </c:pt>
                <c:pt idx="5">
                  <c:v>14.37</c:v>
                </c:pt>
                <c:pt idx="6">
                  <c:v>22.51</c:v>
                </c:pt>
                <c:pt idx="7">
                  <c:v>20.28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2-49F8-8A79-684FEFC146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2561 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หนองคาย</c:v>
                </c:pt>
                <c:pt idx="1">
                  <c:v>อุดรธานี</c:v>
                </c:pt>
                <c:pt idx="2">
                  <c:v>สกลนคร</c:v>
                </c:pt>
                <c:pt idx="3">
                  <c:v>บึงกาฬ</c:v>
                </c:pt>
                <c:pt idx="4">
                  <c:v>หนองบัวลำภู</c:v>
                </c:pt>
                <c:pt idx="5">
                  <c:v>เลย</c:v>
                </c:pt>
                <c:pt idx="6">
                  <c:v>นครพนม</c:v>
                </c:pt>
                <c:pt idx="7">
                  <c:v>เขต</c:v>
                </c:pt>
              </c:strCache>
            </c:strRef>
          </c:cat>
          <c:val>
            <c:numRef>
              <c:f>Sheet1!$E$2:$E$9</c:f>
              <c:numCache>
                <c:formatCode>0.0</c:formatCode>
                <c:ptCount val="8"/>
                <c:pt idx="0">
                  <c:v>3.67</c:v>
                </c:pt>
                <c:pt idx="1">
                  <c:v>6.16</c:v>
                </c:pt>
                <c:pt idx="2">
                  <c:v>6.22</c:v>
                </c:pt>
                <c:pt idx="3">
                  <c:v>5.03</c:v>
                </c:pt>
                <c:pt idx="4">
                  <c:v>4.46</c:v>
                </c:pt>
                <c:pt idx="5">
                  <c:v>6.29</c:v>
                </c:pt>
                <c:pt idx="6">
                  <c:v>5.46</c:v>
                </c:pt>
                <c:pt idx="7">
                  <c:v>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42-49F8-8A79-684FEFC1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13440"/>
        <c:axId val="131614976"/>
      </c:barChart>
      <c:catAx>
        <c:axId val="13161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1614976"/>
        <c:crosses val="autoZero"/>
        <c:auto val="1"/>
        <c:lblAlgn val="ctr"/>
        <c:lblOffset val="100"/>
        <c:noMultiLvlLbl val="0"/>
      </c:catAx>
      <c:valAx>
        <c:axId val="131614976"/>
        <c:scaling>
          <c:orientation val="minMax"/>
          <c:max val="35"/>
        </c:scaling>
        <c:delete val="0"/>
        <c:axPos val="l"/>
        <c:majorGridlines>
          <c:spPr>
            <a:ln>
              <a:noFill/>
            </a:ln>
          </c:spPr>
        </c:majorGridlines>
        <c:numFmt formatCode="0;[Red]0" sourceLinked="0"/>
        <c:majorTickMark val="none"/>
        <c:minorTickMark val="none"/>
        <c:tickLblPos val="nextTo"/>
        <c:crossAx val="131613440"/>
        <c:crosses val="autoZero"/>
        <c:crossBetween val="between"/>
        <c:majorUnit val="5"/>
        <c:min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900">
          <a:latin typeface="TH Fah kwang" pitchFamily="2" charset="-34"/>
          <a:cs typeface="TH Fah kwang" pitchFamily="2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/>
              <a:t>อัตราการตายมารดารายจังหวัด </a:t>
            </a:r>
          </a:p>
          <a:p>
            <a:pPr>
              <a:defRPr/>
            </a:pPr>
            <a:r>
              <a:rPr lang="th-TH"/>
              <a:t>ปีงบประมาณ </a:t>
            </a:r>
            <a:r>
              <a:rPr lang="en-US"/>
              <a:t>2560 - 256</a:t>
            </a:r>
            <a:r>
              <a:rPr lang="th-TH"/>
              <a:t>1</a:t>
            </a:r>
          </a:p>
        </c:rich>
      </c:tx>
      <c:layout>
        <c:manualLayout>
          <c:xMode val="edge"/>
          <c:yMode val="edge"/>
          <c:x val="0.31067768426458992"/>
          <c:y val="8.76616261231645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44444444444445"/>
          <c:y val="0.17725180802103879"/>
          <c:w val="0.85199999999999998"/>
          <c:h val="0.63034679836618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8064A2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นครพนม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18.3</c:v>
                </c:pt>
                <c:pt idx="1">
                  <c:v>0</c:v>
                </c:pt>
                <c:pt idx="2">
                  <c:v>0</c:v>
                </c:pt>
                <c:pt idx="3">
                  <c:v>27.2</c:v>
                </c:pt>
                <c:pt idx="4">
                  <c:v>0</c:v>
                </c:pt>
                <c:pt idx="5">
                  <c:v>0</c:v>
                </c:pt>
                <c:pt idx="6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1-AB42-8A06-5673FED1BB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นครพนม</c:v>
                </c:pt>
                <c:pt idx="1">
                  <c:v>บึงกาฬ</c:v>
                </c:pt>
                <c:pt idx="2">
                  <c:v>เลย</c:v>
                </c:pt>
                <c:pt idx="3">
                  <c:v>สกลนคร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อุดรธานี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0</c:v>
                </c:pt>
                <c:pt idx="1">
                  <c:v>46.339202965708992</c:v>
                </c:pt>
                <c:pt idx="2">
                  <c:v>29.137529137529139</c:v>
                </c:pt>
                <c:pt idx="3">
                  <c:v>15.98976654940838</c:v>
                </c:pt>
                <c:pt idx="4">
                  <c:v>38.46153846153846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1-AB42-8A06-5673FED1B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53856"/>
        <c:axId val="131755392"/>
      </c:barChart>
      <c:catAx>
        <c:axId val="1317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th-TH"/>
          </a:p>
        </c:txPr>
        <c:crossAx val="131755392"/>
        <c:crosses val="autoZero"/>
        <c:auto val="1"/>
        <c:lblAlgn val="ctr"/>
        <c:lblOffset val="100"/>
        <c:noMultiLvlLbl val="0"/>
      </c:catAx>
      <c:valAx>
        <c:axId val="131755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31753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000" b="1">
          <a:latin typeface="TH Fah kwang" pitchFamily="2" charset="-34"/>
          <a:cs typeface="TH Fah kwang" pitchFamily="2" charset="-34"/>
        </a:defRPr>
      </a:pPr>
      <a:endParaRPr lang="th-TH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D-46AA-AE5C-02FBA62F45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D-46AA-AE5C-02FBA62F4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สงสัยล่าช้า</c:v>
                </c:pt>
                <c:pt idx="1">
                  <c:v>ติดตาม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0.155</c:v>
                </c:pt>
                <c:pt idx="1">
                  <c:v>0.70699999999999996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D-46AA-AE5C-02FBA62F4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346240"/>
        <c:axId val="132347776"/>
      </c:barChart>
      <c:catAx>
        <c:axId val="13234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347776"/>
        <c:crosses val="autoZero"/>
        <c:auto val="1"/>
        <c:lblAlgn val="ctr"/>
        <c:lblOffset val="100"/>
        <c:noMultiLvlLbl val="0"/>
      </c:catAx>
      <c:valAx>
        <c:axId val="1323477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323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42325293926284E-2"/>
          <c:y val="2.8953164915914837E-2"/>
          <c:w val="0.89161623539638568"/>
          <c:h val="0.80739970796732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'[แผนภูมิ ใน Microsoft PowerPoint]Sheet1'!$B$1</c:f>
              <c:strCache>
                <c:ptCount val="1"/>
                <c:pt idx="0">
                  <c:v>ครอบคลุม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'[แผนภูมิ ใน Microsoft PowerPoint]Sheet1'!$A$2:$A$10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'[แผนภูมิ ใน Microsoft PowerPoint]Sheet1'!$B$2:$B$10</c:f>
              <c:numCache>
                <c:formatCode>#,##0.0</c:formatCode>
                <c:ptCount val="9"/>
                <c:pt idx="0">
                  <c:v>66.400000000000006</c:v>
                </c:pt>
                <c:pt idx="1">
                  <c:v>88.7</c:v>
                </c:pt>
                <c:pt idx="2">
                  <c:v>86.4</c:v>
                </c:pt>
                <c:pt idx="3">
                  <c:v>78.8</c:v>
                </c:pt>
                <c:pt idx="4">
                  <c:v>72.099999999999994</c:v>
                </c:pt>
                <c:pt idx="5">
                  <c:v>48.35</c:v>
                </c:pt>
                <c:pt idx="6" formatCode="_(* #,##0.0_);_(* \(#,##0.0\);_(* &quot;-&quot;??_);_(@_)">
                  <c:v>87.6</c:v>
                </c:pt>
                <c:pt idx="7">
                  <c:v>76.400000000000006</c:v>
                </c:pt>
                <c:pt idx="8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B-44F2-AADF-9509FD18D4A6}"/>
            </c:ext>
          </c:extLst>
        </c:ser>
        <c:ser>
          <c:idx val="1"/>
          <c:order val="1"/>
          <c:tx>
            <c:strRef>
              <c:f>'[แผนภูมิ ใน Microsoft PowerPoint]Sheet1'!$C$1</c:f>
              <c:strCache>
                <c:ptCount val="1"/>
                <c:pt idx="0">
                  <c:v>สงสัยล่าช้า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'[แผนภูมิ ใน Microsoft PowerPoint]Sheet1'!$A$2:$A$10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'[แผนภูมิ ใน Microsoft PowerPoint]Sheet1'!$C$2:$C$10</c:f>
              <c:numCache>
                <c:formatCode>0.0</c:formatCode>
                <c:ptCount val="9"/>
                <c:pt idx="0">
                  <c:v>11.2</c:v>
                </c:pt>
                <c:pt idx="1">
                  <c:v>21.7</c:v>
                </c:pt>
                <c:pt idx="2">
                  <c:v>13.2</c:v>
                </c:pt>
                <c:pt idx="3">
                  <c:v>6</c:v>
                </c:pt>
                <c:pt idx="4">
                  <c:v>23.5</c:v>
                </c:pt>
                <c:pt idx="5">
                  <c:v>16.899999999999999</c:v>
                </c:pt>
                <c:pt idx="6">
                  <c:v>23.2</c:v>
                </c:pt>
                <c:pt idx="7">
                  <c:v>15.5</c:v>
                </c:pt>
                <c:pt idx="8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B-44F2-AADF-9509FD18D4A6}"/>
            </c:ext>
          </c:extLst>
        </c:ser>
        <c:ser>
          <c:idx val="2"/>
          <c:order val="2"/>
          <c:tx>
            <c:strRef>
              <c:f>'[แผนภูมิ ใน Microsoft PowerPoint]Sheet1'!$D$1</c:f>
              <c:strCache>
                <c:ptCount val="1"/>
                <c:pt idx="0">
                  <c:v>สมวัย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'[แผนภูมิ ใน Microsoft PowerPoint]Sheet1'!$A$2:$A$10</c:f>
              <c:strCache>
                <c:ptCount val="9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'[แผนภูมิ ใน Microsoft PowerPoint]Sheet1'!$D$2:$D$10</c:f>
              <c:numCache>
                <c:formatCode>0.0</c:formatCode>
                <c:ptCount val="9"/>
                <c:pt idx="0">
                  <c:v>96</c:v>
                </c:pt>
                <c:pt idx="1">
                  <c:v>93.1</c:v>
                </c:pt>
                <c:pt idx="2">
                  <c:v>95.8</c:v>
                </c:pt>
                <c:pt idx="3">
                  <c:v>96.3</c:v>
                </c:pt>
                <c:pt idx="4">
                  <c:v>93.4</c:v>
                </c:pt>
                <c:pt idx="5">
                  <c:v>94.7</c:v>
                </c:pt>
                <c:pt idx="6">
                  <c:v>96</c:v>
                </c:pt>
                <c:pt idx="7" formatCode="_(* #,##0.00_);_(* \(#,##0.00\);_(* &quot;-&quot;??_);_(@_)">
                  <c:v>95.3</c:v>
                </c:pt>
                <c:pt idx="8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B-44F2-AADF-9509FD18D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13536"/>
        <c:axId val="167652736"/>
      </c:barChart>
      <c:catAx>
        <c:axId val="16691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652736"/>
        <c:crosses val="autoZero"/>
        <c:auto val="1"/>
        <c:lblAlgn val="ctr"/>
        <c:lblOffset val="100"/>
        <c:noMultiLvlLbl val="0"/>
      </c:catAx>
      <c:valAx>
        <c:axId val="167652736"/>
        <c:scaling>
          <c:orientation val="minMax"/>
          <c:max val="100"/>
        </c:scaling>
        <c:delete val="0"/>
        <c:axPos val="l"/>
        <c:numFmt formatCode="#,##0.0" sourceLinked="1"/>
        <c:majorTickMark val="out"/>
        <c:minorTickMark val="none"/>
        <c:tickLblPos val="nextTo"/>
        <c:crossAx val="16691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6058962689056"/>
          <c:y val="0.92402591949122004"/>
          <c:w val="0.25405870782894791"/>
          <c:h val="7.494594972528763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ความครอบคลุม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รวมเขต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73.78</c:v>
                </c:pt>
                <c:pt idx="1">
                  <c:v>96.2</c:v>
                </c:pt>
                <c:pt idx="2">
                  <c:v>86.4</c:v>
                </c:pt>
                <c:pt idx="3">
                  <c:v>85.28</c:v>
                </c:pt>
                <c:pt idx="4">
                  <c:v>83.7</c:v>
                </c:pt>
                <c:pt idx="5">
                  <c:v>85.77</c:v>
                </c:pt>
                <c:pt idx="6">
                  <c:v>97.08</c:v>
                </c:pt>
                <c:pt idx="7">
                  <c:v>87.12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2-4A90-988F-DC6803AB14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ร้อยละสูงดีสมส่วน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09984957265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0-4969-BCB8-75E162ECAC44}"/>
                </c:ext>
              </c:extLst>
            </c:dLbl>
            <c:dLbl>
              <c:idx val="1"/>
              <c:layout>
                <c:manualLayout>
                  <c:x val="1.3811981948718395E-2"/>
                  <c:y val="-1.061290205767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0-4969-BCB8-75E162ECAC44}"/>
                </c:ext>
              </c:extLst>
            </c:dLbl>
            <c:dLbl>
              <c:idx val="2"/>
              <c:layout>
                <c:manualLayout>
                  <c:x val="1.38119819487183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0-4969-BCB8-75E162ECAC44}"/>
                </c:ext>
              </c:extLst>
            </c:dLbl>
            <c:dLbl>
              <c:idx val="3"/>
              <c:layout>
                <c:manualLayout>
                  <c:x val="1.3811981948718395E-2"/>
                  <c:y val="-3.5376340192257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0-4969-BCB8-75E162ECAC44}"/>
                </c:ext>
              </c:extLst>
            </c:dLbl>
            <c:dLbl>
              <c:idx val="4"/>
              <c:layout>
                <c:manualLayout>
                  <c:x val="1.38119819487183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0-4969-BCB8-75E162ECAC44}"/>
                </c:ext>
              </c:extLst>
            </c:dLbl>
            <c:dLbl>
              <c:idx val="5"/>
              <c:layout>
                <c:manualLayout>
                  <c:x val="1.381198194871848E-2"/>
                  <c:y val="-7.0752680384515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0-4969-BCB8-75E162ECAC44}"/>
                </c:ext>
              </c:extLst>
            </c:dLbl>
            <c:dLbl>
              <c:idx val="6"/>
              <c:layout>
                <c:manualLayout>
                  <c:x val="1.6113978940171459E-2"/>
                  <c:y val="-1.415081463076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0-4969-BCB8-75E162ECAC44}"/>
                </c:ext>
              </c:extLst>
            </c:dLbl>
            <c:dLbl>
              <c:idx val="7"/>
              <c:layout>
                <c:manualLayout>
                  <c:x val="1.1509984957265329E-2"/>
                  <c:y val="-1.061290205767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0-4969-BCB8-75E162ECAC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บึงกาฬ</c:v>
                </c:pt>
                <c:pt idx="1">
                  <c:v>หนองบัวลำภู</c:v>
                </c:pt>
                <c:pt idx="2">
                  <c:v>อุดรธานี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สกลนคร</c:v>
                </c:pt>
                <c:pt idx="6">
                  <c:v>นครพนม</c:v>
                </c:pt>
                <c:pt idx="7">
                  <c:v>รวมเขต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51.2</c:v>
                </c:pt>
                <c:pt idx="1">
                  <c:v>55.03</c:v>
                </c:pt>
                <c:pt idx="2">
                  <c:v>50.96</c:v>
                </c:pt>
                <c:pt idx="3">
                  <c:v>47.29</c:v>
                </c:pt>
                <c:pt idx="4">
                  <c:v>52.36</c:v>
                </c:pt>
                <c:pt idx="5">
                  <c:v>51.32</c:v>
                </c:pt>
                <c:pt idx="6">
                  <c:v>53.06</c:v>
                </c:pt>
                <c:pt idx="7">
                  <c:v>51.47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2-4A90-988F-DC6803AB1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2586880"/>
        <c:axId val="132592768"/>
      </c:barChart>
      <c:catAx>
        <c:axId val="1325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32592768"/>
        <c:crosses val="autoZero"/>
        <c:auto val="1"/>
        <c:lblAlgn val="ctr"/>
        <c:lblOffset val="100"/>
        <c:noMultiLvlLbl val="0"/>
      </c:catAx>
      <c:valAx>
        <c:axId val="132592768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2586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538-4EA7-9CE0-C915FAFBE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หนองบัวลำภู</c:v>
                </c:pt>
                <c:pt idx="1">
                  <c:v>นครพนม</c:v>
                </c:pt>
                <c:pt idx="2">
                  <c:v>บึงกาฬ</c:v>
                </c:pt>
                <c:pt idx="3">
                  <c:v>หนองคาย</c:v>
                </c:pt>
                <c:pt idx="4">
                  <c:v>สกลนคร</c:v>
                </c:pt>
                <c:pt idx="5">
                  <c:v>เลย</c:v>
                </c:pt>
                <c:pt idx="6">
                  <c:v>อุดรธานี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7.5</c:v>
                </c:pt>
                <c:pt idx="3">
                  <c:v>14.29</c:v>
                </c:pt>
                <c:pt idx="4">
                  <c:v>22.78</c:v>
                </c:pt>
                <c:pt idx="5">
                  <c:v>27.27</c:v>
                </c:pt>
                <c:pt idx="6">
                  <c:v>38.1</c:v>
                </c:pt>
                <c:pt idx="7">
                  <c:v>20.11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8-4EA7-9CE0-C915FAFBE9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796224"/>
        <c:axId val="133799296"/>
      </c:barChart>
      <c:catAx>
        <c:axId val="13379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799296"/>
        <c:crosses val="autoZero"/>
        <c:auto val="1"/>
        <c:lblAlgn val="ctr"/>
        <c:lblOffset val="100"/>
        <c:noMultiLvlLbl val="0"/>
      </c:catAx>
      <c:valAx>
        <c:axId val="13379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7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975-4B90-B992-02AAD12A3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เขต1</c:v>
                </c:pt>
                <c:pt idx="1">
                  <c:v>เขต2</c:v>
                </c:pt>
                <c:pt idx="2">
                  <c:v>เขต3</c:v>
                </c:pt>
                <c:pt idx="3">
                  <c:v>เขต4</c:v>
                </c:pt>
                <c:pt idx="4">
                  <c:v>เขต5</c:v>
                </c:pt>
                <c:pt idx="5">
                  <c:v>เขต6</c:v>
                </c:pt>
                <c:pt idx="6">
                  <c:v>เขต7</c:v>
                </c:pt>
                <c:pt idx="7">
                  <c:v>เขต8</c:v>
                </c:pt>
                <c:pt idx="8">
                  <c:v>เขต9</c:v>
                </c:pt>
                <c:pt idx="9">
                  <c:v>เขต10</c:v>
                </c:pt>
                <c:pt idx="10">
                  <c:v>เขต11</c:v>
                </c:pt>
                <c:pt idx="11">
                  <c:v>เขต12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31.33</c:v>
                </c:pt>
                <c:pt idx="1">
                  <c:v>51.13</c:v>
                </c:pt>
                <c:pt idx="2">
                  <c:v>28.12</c:v>
                </c:pt>
                <c:pt idx="3">
                  <c:v>19.37</c:v>
                </c:pt>
                <c:pt idx="4">
                  <c:v>23.75</c:v>
                </c:pt>
                <c:pt idx="5">
                  <c:v>21.69</c:v>
                </c:pt>
                <c:pt idx="6">
                  <c:v>51.42</c:v>
                </c:pt>
                <c:pt idx="7">
                  <c:v>20.11</c:v>
                </c:pt>
                <c:pt idx="8">
                  <c:v>12.91</c:v>
                </c:pt>
                <c:pt idx="9">
                  <c:v>39.090000000000003</c:v>
                </c:pt>
                <c:pt idx="10">
                  <c:v>20.74</c:v>
                </c:pt>
                <c:pt idx="11">
                  <c:v>29.3</c:v>
                </c:pt>
                <c:pt idx="12">
                  <c:v>29.45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5-4B90-B992-02AAD12A36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275840"/>
        <c:axId val="134356992"/>
      </c:barChart>
      <c:catAx>
        <c:axId val="134275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356992"/>
        <c:crosses val="autoZero"/>
        <c:auto val="1"/>
        <c:lblAlgn val="ctr"/>
        <c:lblOffset val="100"/>
        <c:noMultiLvlLbl val="0"/>
      </c:catAx>
      <c:valAx>
        <c:axId val="13435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27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66B-4144-8080-A35E04F4FE34}"/>
              </c:ext>
            </c:extLst>
          </c:dPt>
          <c:dLbls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6B-4144-8080-A35E04F4F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หนองบัวลำภู</c:v>
                </c:pt>
                <c:pt idx="1">
                  <c:v>นครพนม</c:v>
                </c:pt>
                <c:pt idx="2">
                  <c:v>หนองคาย</c:v>
                </c:pt>
                <c:pt idx="3">
                  <c:v>สกลนคร</c:v>
                </c:pt>
                <c:pt idx="4">
                  <c:v>เลย</c:v>
                </c:pt>
                <c:pt idx="5">
                  <c:v>อุดรธานี</c:v>
                </c:pt>
                <c:pt idx="6">
                  <c:v>บึงกาฬ</c:v>
                </c:pt>
                <c:pt idx="7">
                  <c:v>เขต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66.67</c:v>
                </c:pt>
                <c:pt idx="4">
                  <c:v>66.67</c:v>
                </c:pt>
                <c:pt idx="5">
                  <c:v>66.67</c:v>
                </c:pt>
                <c:pt idx="6">
                  <c:v>100</c:v>
                </c:pt>
                <c:pt idx="7">
                  <c:v>69.569999999999993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B-4144-8080-A35E04F4FE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451968"/>
        <c:axId val="134459392"/>
      </c:barChart>
      <c:catAx>
        <c:axId val="134451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459392"/>
        <c:crosses val="autoZero"/>
        <c:auto val="1"/>
        <c:lblAlgn val="ctr"/>
        <c:lblOffset val="100"/>
        <c:noMultiLvlLbl val="0"/>
      </c:catAx>
      <c:valAx>
        <c:axId val="13445939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445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0.1359</cdr:x>
      <cdr:y>0.58699</cdr:y>
    </cdr:from>
    <cdr:to>
      <cdr:x>0.18391</cdr:x>
      <cdr:y>0.6864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560" y="170080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100" dirty="0">
              <a:solidFill>
                <a:srgbClr val="FFFF00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0.50394</cdr:x>
      <cdr:y>0.48758</cdr:y>
    </cdr:from>
    <cdr:to>
      <cdr:x>0.53595</cdr:x>
      <cdr:y>0.61184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7744" y="1412776"/>
          <a:ext cx="1440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dirty="0">
              <a:solidFill>
                <a:srgbClr val="FFFF00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0.87199</cdr:x>
      <cdr:y>0.41303</cdr:y>
    </cdr:from>
    <cdr:to>
      <cdr:x>0.90399</cdr:x>
      <cdr:y>0.51244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3928" y="1196752"/>
          <a:ext cx="1440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100" dirty="0">
              <a:solidFill>
                <a:srgbClr val="FFFF00"/>
              </a:solidFill>
            </a:rPr>
            <a:t>5</a:t>
          </a:r>
        </a:p>
      </cdr:txBody>
    </cdr:sp>
  </cdr:relSizeAnchor>
  <cdr:relSizeAnchor xmlns:cdr="http://schemas.openxmlformats.org/drawingml/2006/chartDrawing">
    <cdr:from>
      <cdr:x>0.29592</cdr:x>
      <cdr:y>0.23907</cdr:y>
    </cdr:from>
    <cdr:to>
      <cdr:x>0.34393</cdr:x>
      <cdr:y>0.33847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1640" y="692696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dirty="0"/>
            <a:t>1</a:t>
          </a:r>
        </a:p>
      </cdr:txBody>
    </cdr:sp>
  </cdr:relSizeAnchor>
  <cdr:relSizeAnchor xmlns:cdr="http://schemas.openxmlformats.org/drawingml/2006/chartDrawing">
    <cdr:from>
      <cdr:x>0.40793</cdr:x>
      <cdr:y>0.46273</cdr:y>
    </cdr:from>
    <cdr:to>
      <cdr:x>0.45594</cdr:x>
      <cdr:y>0.56214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35696" y="134076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dirty="0"/>
            <a:t>2</a:t>
          </a:r>
        </a:p>
      </cdr:txBody>
    </cdr:sp>
  </cdr:relSizeAnchor>
  <cdr:relSizeAnchor xmlns:cdr="http://schemas.openxmlformats.org/drawingml/2006/chartDrawing">
    <cdr:from>
      <cdr:x>0.53595</cdr:x>
      <cdr:y>0.63669</cdr:y>
    </cdr:from>
    <cdr:to>
      <cdr:x>0.58395</cdr:x>
      <cdr:y>0.71323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11760" y="1844824"/>
          <a:ext cx="216024" cy="221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dirty="0"/>
            <a:t>2</a:t>
          </a:r>
        </a:p>
      </cdr:txBody>
    </cdr:sp>
  </cdr:relSizeAnchor>
  <cdr:relSizeAnchor xmlns:cdr="http://schemas.openxmlformats.org/drawingml/2006/chartDrawing">
    <cdr:from>
      <cdr:x>0.66396</cdr:x>
      <cdr:y>0.33847</cdr:y>
    </cdr:from>
    <cdr:to>
      <cdr:x>0.69597</cdr:x>
      <cdr:y>0.43788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87824" y="980728"/>
          <a:ext cx="1440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100" dirty="0"/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0.39159</cdr:x>
      <cdr:y>0</cdr:y>
    </cdr:from>
    <cdr:to>
      <cdr:x>0.64397</cdr:x>
      <cdr:y>0.16919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077335" y="-1365159"/>
          <a:ext cx="1983346" cy="4001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000" b="1" dirty="0">
              <a:latin typeface="TH SarabunPSK" pitchFamily="34" charset="-34"/>
              <a:cs typeface="TH SarabunPSK" pitchFamily="34" charset="-34"/>
            </a:rPr>
            <a:t>เขตสุขภาพที่ </a:t>
          </a:r>
          <a:r>
            <a:rPr lang="en-US" sz="2000" b="1" dirty="0">
              <a:latin typeface="TH SarabunPSK" pitchFamily="34" charset="-34"/>
              <a:cs typeface="TH SarabunPSK" pitchFamily="34" charset="-34"/>
            </a:rPr>
            <a:t>1-12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B5EB-ABE1-4C8D-8C14-C80935CF7383}" type="datetimeFigureOut">
              <a:rPr lang="th-TH" smtClean="0"/>
              <a:t>25/06/61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406D-ED22-488E-8D02-8287D52A83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6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D9467-0E8F-47F2-B7A5-DF35260D4A1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0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480A-2B82-448D-BF19-E7D4A9D8A59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060F-BF45-4C27-B4A1-C3F6076645D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CFE4-3976-49CB-9A46-2107D556C81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8637-BBC9-4FD1-8726-0BCF34EE078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29BA-501C-46C4-85B0-0DBFDE2BF2C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448E-9F3F-414B-B06E-1B7BD9AF3F8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A8D6-7988-4F27-AA9E-7E606C30EFB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1CF6-C1EE-4938-AD5E-B3B590A6DAA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5ACD-31CE-4BC5-97D4-6FF8B29393E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2E75-15AF-4906-8E26-6BC8823623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96C3-0434-4D36-B4A3-34E7E3FA396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3422-43CB-4F4B-B3A9-4593205C3D3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4251-9E6F-47B0-A067-72BA8C6D157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E914-0D94-49F7-8110-80B986B7655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8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2A20-EC4F-4B0C-950E-9BE1F514B5D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C4B8-1B69-472F-88AD-C51AEA45120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DCD9-A2E5-4238-A0E8-98785952DE0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B300-0FC9-49DB-ACB3-71D0E791CD1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4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5705-8297-4245-B87F-DA936064D08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C1E9-1DD9-4EC9-A55D-B2C7A5130D4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8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8F6D-8D63-4D01-B091-5F2A2E008F0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4788-7DBA-44C5-A3AD-18B902DCFB2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38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B893-3474-41D4-9161-2E4BB3609B9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C8F2-D5C1-4A31-8403-461BEDA8EFA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2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0391-FFC3-400A-9E88-4FD78B4B467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DFB1-BADE-4927-BD98-1FD91DD65DD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43BD-9D64-4432-B895-61796F65A1B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5E65-72B4-4B37-8C3A-8090DB0FCDA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3071-40E8-456F-AB96-B3DBE7DBB15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6256-9FA0-43A0-9625-1FCCC8EF985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2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407A-6FE5-4326-9C5B-D59411B143D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E51C-6031-4299-8B1C-EE0D438E08A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1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7EE2-0D12-46EE-B9E7-3356F9862F4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921B-14CA-418B-B013-34D9E530506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1C5F-B561-41B3-A17F-48B7CE08281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F7C2-E9C4-4F4D-82DC-606F692BDAB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4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5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268-34C4-4EC4-99DD-0BADF4CFF5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1577-F103-49A4-B366-F5B8DE9E19D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2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58EE-7F5D-4D40-A554-1EBA07D4542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04FC-B612-4F92-9932-711D840EC02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82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20DB-DEB7-411F-92BF-1BF02C94CC6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F6F9-C265-45CE-A389-688295B5444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01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7EFD-3A45-4025-9557-3527D9F8F94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8F00-21EA-4EC3-979A-7CB155DB767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10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1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07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4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63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83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2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96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1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56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81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58D2C2-9A6E-47E1-84FF-54347D66A97B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F77D51-C825-49BA-BC38-AABD4C68CC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5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3BA46A-25F0-4C06-B99F-B0CBDC632FA2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FFF4A1-A958-4CD5-B4FF-936063741A0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30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EE48A4-F7B5-484B-B221-F0AE0B6CE71D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75F2D9-A5F8-4DBC-AD34-0CB2890DC7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833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548095-E6B5-40CF-A267-3E8722ACDBAB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64CC2EA-87D9-4465-BB81-55E8DC29268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9120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0D6429-5516-49E6-8BC9-50C012CD0F30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692503-F598-4387-B736-AFD39EA54A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6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4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085044-7298-45CB-B2A5-9F9F3307FA92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449101-836D-4081-88D3-D242998CC5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784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A505ED-F413-4F16-986B-F4EF76B2992D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B8783E-B3EC-4210-B2FA-ED7F123317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99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87BDD1-3980-4FC0-9DC3-DCA96E558B06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DD459B-F058-4E88-80DF-0F92164B12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9667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7D579F-F500-4832-83F4-FFDE92D841DB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3520E1-2D13-4740-953D-467BA1E2C6F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749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4883A0-A821-47FD-9AB2-84EFB0728F1A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F8CDCD-2E81-4B5B-B148-1C1303E626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115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337E40-111D-4086-924A-F73703C0B239}" type="datetimeFigureOut">
              <a:rPr lang="th-TH"/>
              <a:pPr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D87B63-43B4-49D7-941F-AACC59A1C7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368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73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0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90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3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37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75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7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93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55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8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71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51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5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2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98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40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4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6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866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6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C9F1-D217-4DB9-AA46-3717D7D182C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1B28-2D7A-4FE2-B2BF-C2B27A0B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0CD5DDC-4A26-4F98-8B77-75389F11AC8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CEF6A13-E8FD-49FB-AFF9-B73E1A0A96E0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8D8AFF6-485A-4A16-B8FE-D9CB72C7E8D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9E6215D-A514-4F41-B795-0A83DF1342D8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1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5516E8-30A5-456A-B640-DA3FB0A745A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60E1F8-5F7D-4F3B-93A0-D2BE727CD27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D1052702-DBED-4FFF-B61B-6AAC42CE313C}" type="datetimeFigureOut">
              <a:rPr lang="th-TH"/>
              <a:pPr defTabSz="914400">
                <a:defRPr/>
              </a:pPr>
              <a:t>25/06/61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7D208299-CC13-4391-8ECA-BD08A6F673D3}" type="slidenum">
              <a:rPr lang="th-TH"/>
              <a:pPr defTabSz="914400"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4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C58CB6-4838-4D87-ACAC-C0545CD07C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25/06/61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DF5BBA-734A-4B91-9576-6CC24053997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4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CC7BC0-6E3D-4CED-B460-CBD7A34571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DF932E-33BF-4D49-A1FC-A9885C6F44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6412" y="154760"/>
            <a:ext cx="8831176" cy="190881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Fah kwang" pitchFamily="2" charset="-34"/>
                <a:cs typeface="TH Fah kwang" pitchFamily="2" charset="-34"/>
              </a:rPr>
              <a:t>ผลการดำเนินงานพัฒนาระบบบริการสุขภาพ</a:t>
            </a:r>
            <a:br>
              <a:rPr lang="th-TH" b="1" dirty="0">
                <a:latin typeface="TH Fah kwang" pitchFamily="2" charset="-34"/>
                <a:cs typeface="TH Fah kwang" pitchFamily="2" charset="-34"/>
              </a:rPr>
            </a:br>
            <a:r>
              <a:rPr lang="th-TH" b="1" dirty="0">
                <a:latin typeface="TH Fah kwang" pitchFamily="2" charset="-34"/>
                <a:cs typeface="TH Fah kwang" pitchFamily="2" charset="-34"/>
              </a:rPr>
              <a:t>สาขาพัฒนาการเด็กปฐมวัย</a:t>
            </a:r>
            <a:br>
              <a:rPr lang="th-TH" b="1" dirty="0">
                <a:latin typeface="TH Fah kwang" pitchFamily="2" charset="-34"/>
                <a:cs typeface="TH Fah kwang" pitchFamily="2" charset="-34"/>
              </a:rPr>
            </a:br>
            <a:r>
              <a:rPr lang="th-TH" b="1" dirty="0">
                <a:latin typeface="TH Fah kwang" pitchFamily="2" charset="-34"/>
                <a:cs typeface="TH Fah kwang" pitchFamily="2" charset="-34"/>
              </a:rPr>
              <a:t>เขตสุขภาพที่ ๘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56413" y="5202363"/>
            <a:ext cx="8863640" cy="1655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sz="2800" b="1" dirty="0">
                <a:latin typeface="TH Fah kwang" pitchFamily="2" charset="-34"/>
                <a:cs typeface="TH Fah kwang" pitchFamily="2" charset="-34"/>
              </a:rPr>
            </a:br>
            <a:r>
              <a:rPr lang="th-TH" sz="2800" b="1" dirty="0">
                <a:latin typeface="TH Fah kwang" pitchFamily="2" charset="-34"/>
                <a:cs typeface="TH Fah kwang" pitchFamily="2" charset="-34"/>
              </a:rPr>
              <a:t>โดย  นายแพทย์มานพ  ฉลาดธัญญกิจ</a:t>
            </a:r>
          </a:p>
          <a:p>
            <a:pPr algn="ctr"/>
            <a:r>
              <a:rPr lang="th-TH" sz="2800" b="1" dirty="0">
                <a:latin typeface="TH Fah kwang" pitchFamily="2" charset="-34"/>
                <a:cs typeface="TH Fah kwang" pitchFamily="2" charset="-34"/>
              </a:rPr>
              <a:t>	 นายแพทย์เชี่ยวชาญด้านเวชกรรมป้องกัน</a:t>
            </a:r>
          </a:p>
          <a:p>
            <a:pPr algn="ctr"/>
            <a:r>
              <a:rPr lang="th-TH" sz="2800" b="1" dirty="0">
                <a:latin typeface="TH Fah kwang" pitchFamily="2" charset="-34"/>
                <a:cs typeface="TH Fah kwang" pitchFamily="2" charset="-34"/>
              </a:rPr>
              <a:t>สำนักงานสาธารณสุขจังหวัดสกลนคร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56412" y="2116930"/>
            <a:ext cx="8987588" cy="98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2800" b="1" dirty="0"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546054-57B2-4701-87A0-F586E3D78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-57" r="-2821" b="65145"/>
          <a:stretch/>
        </p:blipFill>
        <p:spPr>
          <a:xfrm>
            <a:off x="493568" y="2205253"/>
            <a:ext cx="8230884" cy="28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8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337"/>
            <a:ext cx="9144000" cy="365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7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4082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สถานการณ์พัฒนาการเด็กปฐมวัยเขตสุขภาพที่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8</a:t>
            </a:r>
            <a:b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ปี 25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60 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จาก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+mn-ea"/>
                <a:cs typeface="Cordia New" pitchFamily="34" charset="-34"/>
              </a:rPr>
              <a:t>Denver II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ea typeface="+mn-ea"/>
                <a:cs typeface="Cordia New" pitchFamily="34" charset="-34"/>
              </a:rPr>
            </a:b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6066022"/>
              </p:ext>
            </p:extLst>
          </p:nvPr>
        </p:nvGraphicFramePr>
        <p:xfrm>
          <a:off x="548640" y="1447801"/>
          <a:ext cx="8138160" cy="406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347">
                <a:tc rowSpan="2"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ช่วงอายุ</a:t>
                      </a:r>
                    </a:p>
                  </a:txBody>
                  <a:tcPr marL="95173" marR="9517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พัฒนาการ</a:t>
                      </a:r>
                    </a:p>
                  </a:txBody>
                  <a:tcPr marL="95173" marR="95173"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4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สมวัย</a:t>
                      </a:r>
                      <a:r>
                        <a:rPr lang="en-US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(%)</a:t>
                      </a:r>
                      <a:endParaRPr lang="th-TH" sz="4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สงสัยล่าช้า</a:t>
                      </a:r>
                      <a:r>
                        <a:rPr lang="en-US" sz="4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(%)</a:t>
                      </a:r>
                      <a:endParaRPr lang="th-TH" sz="4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47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0 – 2 ปี</a:t>
                      </a: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69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30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347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3 – 5 ปี</a:t>
                      </a: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42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57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347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0 – 5 ปี</a:t>
                      </a: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55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  <a:r>
                        <a:rPr lang="th-TH" sz="4000" dirty="0"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r>
                        <a:rPr lang="en-US" sz="4000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th-TH" sz="40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173" marR="951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390" name="TextBox 4"/>
          <p:cNvSpPr txBox="1">
            <a:spLocks noChangeArrowheads="1"/>
          </p:cNvSpPr>
          <p:nvPr/>
        </p:nvSpPr>
        <p:spPr bwMode="auto">
          <a:xfrm>
            <a:off x="1000125" y="5881690"/>
            <a:ext cx="635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dirty="0">
                <a:solidFill>
                  <a:prstClr val="black"/>
                </a:solidFill>
                <a:cs typeface="Angsana New" pitchFamily="18" charset="-34"/>
              </a:rPr>
              <a:t>แหล่งข้อมูล   การวิจัย “พัฒนาการเด็กปฐมวัยไทย”  ปี </a:t>
            </a:r>
            <a:r>
              <a:rPr lang="en-US" sz="1800" dirty="0">
                <a:solidFill>
                  <a:prstClr val="black"/>
                </a:solidFill>
                <a:cs typeface="Angsana New" pitchFamily="18" charset="-34"/>
              </a:rPr>
              <a:t>2560</a:t>
            </a:r>
            <a:endParaRPr lang="th-TH" dirty="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062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576A4D8-0E53-49AA-ACEC-B3CD9BBCB372}"/>
              </a:ext>
            </a:extLst>
          </p:cNvPr>
          <p:cNvSpPr/>
          <p:nvPr/>
        </p:nvSpPr>
        <p:spPr>
          <a:xfrm>
            <a:off x="7361680" y="6598373"/>
            <a:ext cx="1782321" cy="2596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*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ข้อมูล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HDC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ณ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3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มิถุนายน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2561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8C452535-4EBA-47F7-A697-A58E9B6EA9F8}"/>
              </a:ext>
            </a:extLst>
          </p:cNvPr>
          <p:cNvSpPr/>
          <p:nvPr/>
        </p:nvSpPr>
        <p:spPr>
          <a:xfrm>
            <a:off x="5311742" y="1511999"/>
            <a:ext cx="1395249" cy="1433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35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D51D198-8797-4507-9E9F-7EF5518114C0}"/>
              </a:ext>
            </a:extLst>
          </p:cNvPr>
          <p:cNvSpPr/>
          <p:nvPr/>
        </p:nvSpPr>
        <p:spPr>
          <a:xfrm>
            <a:off x="-1" y="-2114"/>
            <a:ext cx="9144001" cy="543493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350" dirty="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D39F92BF-26F3-4EC1-A785-83AB7FA33E1A}"/>
              </a:ext>
            </a:extLst>
          </p:cNvPr>
          <p:cNvSpPr txBox="1"/>
          <p:nvPr/>
        </p:nvSpPr>
        <p:spPr>
          <a:xfrm>
            <a:off x="1" y="-51307"/>
            <a:ext cx="89442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th-TH" sz="405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พัฒนาการเด็กปฐมวัย ปีงบประมาณ </a:t>
            </a:r>
            <a:r>
              <a:rPr lang="en-US" sz="405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405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D079053-8D1D-4E19-B5A3-851245AB5D84}"/>
              </a:ext>
            </a:extLst>
          </p:cNvPr>
          <p:cNvSpPr/>
          <p:nvPr/>
        </p:nvSpPr>
        <p:spPr>
          <a:xfrm>
            <a:off x="0" y="611144"/>
            <a:ext cx="6949440" cy="7663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2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57DEBA79-8B8D-417A-AC9C-3631CCA80719}"/>
              </a:ext>
            </a:extLst>
          </p:cNvPr>
          <p:cNvSpPr txBox="1"/>
          <p:nvPr/>
        </p:nvSpPr>
        <p:spPr>
          <a:xfrm>
            <a:off x="2" y="796927"/>
            <a:ext cx="694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0-5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ปี มีพัฒนาการสมวัย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(ต.ค.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000" b="1" dirty="0" err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พ.ค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.. </a:t>
            </a:r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61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F02307F-33CA-472F-9FCD-CA7574CC9515}"/>
              </a:ext>
            </a:extLst>
          </p:cNvPr>
          <p:cNvSpPr/>
          <p:nvPr/>
        </p:nvSpPr>
        <p:spPr>
          <a:xfrm>
            <a:off x="7076050" y="602387"/>
            <a:ext cx="1868244" cy="787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35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aphicFrame>
        <p:nvGraphicFramePr>
          <p:cNvPr id="19" name="แผนภูมิ 18">
            <a:extLst>
              <a:ext uri="{FF2B5EF4-FFF2-40B4-BE49-F238E27FC236}">
                <a16:creationId xmlns:a16="http://schemas.microsoft.com/office/drawing/2014/main" id="{03081895-AD12-4C67-A090-C24A59FF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044843"/>
              </p:ext>
            </p:extLst>
          </p:nvPr>
        </p:nvGraphicFramePr>
        <p:xfrm>
          <a:off x="7160456" y="1630179"/>
          <a:ext cx="1730314" cy="431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664274"/>
            <a:ext cx="17511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แผนภูมิ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02719"/>
              </p:ext>
            </p:extLst>
          </p:nvPr>
        </p:nvGraphicFramePr>
        <p:xfrm>
          <a:off x="-1" y="1511998"/>
          <a:ext cx="6949438" cy="520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113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5E3A5B57-C6BC-4592-BB79-0E92A9D2A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081205"/>
              </p:ext>
            </p:extLst>
          </p:nvPr>
        </p:nvGraphicFramePr>
        <p:xfrm>
          <a:off x="3627052" y="1055994"/>
          <a:ext cx="5516949" cy="358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0">
            <a:extLst>
              <a:ext uri="{FF2B5EF4-FFF2-40B4-BE49-F238E27FC236}">
                <a16:creationId xmlns:a16="http://schemas.microsoft.com/office/drawing/2014/main" id="{2EB60505-DF61-473F-85E8-E04A892B433B}"/>
              </a:ext>
            </a:extLst>
          </p:cNvPr>
          <p:cNvSpPr txBox="1"/>
          <p:nvPr/>
        </p:nvSpPr>
        <p:spPr>
          <a:xfrm>
            <a:off x="4355126" y="712408"/>
            <a:ext cx="4704654" cy="296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5342" tIns="47671" rIns="95342" bIns="47671" rtlCol="0">
            <a:spAutoFit/>
          </a:bodyPr>
          <a:lstStyle/>
          <a:p>
            <a:pPr algn="ctr"/>
            <a:r>
              <a:rPr lang="th-TH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เป้าหมายสูงดีสมส่วนร้อยละ </a:t>
            </a:r>
            <a:r>
              <a:rPr lang="en-US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54</a:t>
            </a:r>
            <a:r>
              <a:rPr lang="th-TH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Picture 2" descr="C:\Users\Admins\Desktop\ปาเป้า.png">
            <a:extLst>
              <a:ext uri="{FF2B5EF4-FFF2-40B4-BE49-F238E27FC236}">
                <a16:creationId xmlns:a16="http://schemas.microsoft.com/office/drawing/2014/main" id="{46881946-2910-4FF7-A3F9-0F48CA05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08" y="435752"/>
            <a:ext cx="640822" cy="6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B1432C51-F2BC-458D-B224-602CBD8F1E32}"/>
              </a:ext>
            </a:extLst>
          </p:cNvPr>
          <p:cNvSpPr/>
          <p:nvPr/>
        </p:nvSpPr>
        <p:spPr>
          <a:xfrm>
            <a:off x="-1" y="-2114"/>
            <a:ext cx="9144001" cy="543493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350" dirty="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A21F62CA-AFB7-4B2B-9CA4-0FA1DEF8AE06}"/>
              </a:ext>
            </a:extLst>
          </p:cNvPr>
          <p:cNvSpPr txBox="1"/>
          <p:nvPr/>
        </p:nvSpPr>
        <p:spPr>
          <a:xfrm>
            <a:off x="1251285" y="-51307"/>
            <a:ext cx="62076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th-TH" sz="405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สถานการณ์โภชนาการเด็กปฐมวัย</a:t>
            </a: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A9FEE6BB-B699-4251-A984-1B1987E08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14078"/>
              </p:ext>
            </p:extLst>
          </p:nvPr>
        </p:nvGraphicFramePr>
        <p:xfrm>
          <a:off x="2" y="4644190"/>
          <a:ext cx="9020543" cy="2276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6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779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ปี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2561</a:t>
                      </a:r>
                      <a:endParaRPr lang="th-TH" sz="1600" dirty="0">
                        <a:latin typeface="Calibri" panose="020F0502020204030204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ประเทศ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เขต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บึงกาฬ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หนองบัวลำภู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อุดรธานี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เลย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หนองคาย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สกลนคร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ea typeface="Tahoma" pitchFamily="34" charset="0"/>
                          <a:cs typeface="+mj-cs"/>
                        </a:rPr>
                        <a:t>นครพนม</a:t>
                      </a:r>
                    </a:p>
                  </a:txBody>
                  <a:tcPr marL="64294" marR="64294" marT="32147" marB="3214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7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ความครอบคลุม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+mj-cs"/>
                        </a:rPr>
                        <a:t> (%)</a:t>
                      </a:r>
                      <a:endParaRPr lang="th-TH" sz="1600" dirty="0"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</a:t>
                      </a:r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87.1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73.8</a:t>
                      </a:r>
                    </a:p>
                  </a:txBody>
                  <a:tcPr marL="64294" marR="64294" marT="32147" marB="3214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96.2</a:t>
                      </a:r>
                    </a:p>
                  </a:txBody>
                  <a:tcPr marL="76200" marR="76200" marT="76200" marB="762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86.4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85.</a:t>
                      </a:r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83.7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85.</a:t>
                      </a:r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97.</a:t>
                      </a:r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43268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สูงดีสมส่วน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+mj-cs"/>
                        </a:rPr>
                        <a:t> (%)</a:t>
                      </a:r>
                      <a:endParaRPr lang="th-TH" sz="1600" dirty="0"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50.4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51.4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51.2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55.0</a:t>
                      </a:r>
                    </a:p>
                  </a:txBody>
                  <a:tcPr marL="64294" marR="64294" marT="32147" marB="3214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51.0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47.3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52.4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51.3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53.1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ส่วนสูงชาย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+mj-cs"/>
                        </a:rPr>
                        <a:t> </a:t>
                      </a:r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(ซม.)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110.5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110.5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109.6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110.9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110.7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111.1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109.9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110.9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ส่วนสูงหญิง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+mj-cs"/>
                        </a:rPr>
                        <a:t> </a:t>
                      </a:r>
                      <a:r>
                        <a:rPr lang="th-TH" sz="1600" dirty="0">
                          <a:latin typeface="Calibri" panose="020F0502020204030204" pitchFamily="34" charset="0"/>
                          <a:cs typeface="+mj-cs"/>
                        </a:rPr>
                        <a:t>(ซม.)</a:t>
                      </a: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109.9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109.1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110.2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110.3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110.4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110.2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109.6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110.6</a:t>
                      </a:r>
                      <a:endParaRPr lang="th-TH" sz="1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20DD89CB-733F-4AB3-BC1F-B6B0C9B9B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32796"/>
              </p:ext>
            </p:extLst>
          </p:nvPr>
        </p:nvGraphicFramePr>
        <p:xfrm>
          <a:off x="36210" y="527872"/>
          <a:ext cx="3627050" cy="404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74">
                  <a:extLst>
                    <a:ext uri="{9D8B030D-6E8A-4147-A177-3AD203B41FA5}">
                      <a16:colId xmlns:a16="http://schemas.microsoft.com/office/drawing/2014/main" val="3367564126"/>
                    </a:ext>
                  </a:extLst>
                </a:gridCol>
                <a:gridCol w="854242">
                  <a:extLst>
                    <a:ext uri="{9D8B030D-6E8A-4147-A177-3AD203B41FA5}">
                      <a16:colId xmlns:a16="http://schemas.microsoft.com/office/drawing/2014/main" val="632020920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1212261903"/>
                    </a:ext>
                  </a:extLst>
                </a:gridCol>
                <a:gridCol w="895997">
                  <a:extLst>
                    <a:ext uri="{9D8B030D-6E8A-4147-A177-3AD203B41FA5}">
                      <a16:colId xmlns:a16="http://schemas.microsoft.com/office/drawing/2014/main" val="1693156298"/>
                    </a:ext>
                  </a:extLst>
                </a:gridCol>
              </a:tblGrid>
              <a:tr h="1676715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ภาวะโภชนาการเด็กปฐมวัย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อ้วน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Wide Latin" panose="020A0A07050505020404" pitchFamily="18" charset="0"/>
                        </a:rPr>
                        <a:t>&lt;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10%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ผอม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Wide Latin" panose="020A0A07050505020404" pitchFamily="18" charset="0"/>
                        </a:rPr>
                        <a:t>&lt;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5%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เตี้ย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Wide Latin" panose="020A0A07050505020404" pitchFamily="18" charset="0"/>
                        </a:rPr>
                        <a:t>&lt;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5%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54011"/>
                  </a:ext>
                </a:extLst>
              </a:tr>
              <a:tr h="789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30760"/>
                  </a:ext>
                </a:extLst>
              </a:tr>
              <a:tr h="789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33374"/>
                  </a:ext>
                </a:extLst>
              </a:tr>
              <a:tr h="789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454395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F20DB983-16BE-441B-97B2-4AAF53790579}"/>
              </a:ext>
            </a:extLst>
          </p:cNvPr>
          <p:cNvSpPr/>
          <p:nvPr/>
        </p:nvSpPr>
        <p:spPr>
          <a:xfrm>
            <a:off x="7361680" y="456949"/>
            <a:ext cx="1782321" cy="2596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*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ข้อมูล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HDC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ณ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16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พฤษภาคม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2561</a:t>
            </a:r>
          </a:p>
        </p:txBody>
      </p:sp>
    </p:spTree>
    <p:extLst>
      <p:ext uri="{BB962C8B-B14F-4D97-AF65-F5344CB8AC3E}">
        <p14:creationId xmlns:p14="http://schemas.microsoft.com/office/powerpoint/2010/main" val="168719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58" y="347199"/>
            <a:ext cx="7886700" cy="1325563"/>
          </a:xfrm>
        </p:spPr>
        <p:txBody>
          <a:bodyPr>
            <a:normAutofit/>
          </a:bodyPr>
          <a:lstStyle/>
          <a:p>
            <a:r>
              <a:rPr lang="th-TH" sz="2400" b="1" dirty="0"/>
              <a:t>ร้อยละจำนวนเด็กปฐมวัยที่มีพัฒนาการล่าช้าได้รับการกระตุ้นพัฒนาการด้วย </a:t>
            </a:r>
            <a:r>
              <a:rPr lang="en-US" sz="2400" b="1" dirty="0"/>
              <a:t>TEDA4I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09344"/>
              </p:ext>
            </p:extLst>
          </p:nvPr>
        </p:nvGraphicFramePr>
        <p:xfrm>
          <a:off x="1073350" y="4258278"/>
          <a:ext cx="7421656" cy="234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1506" y="6413679"/>
            <a:ext cx="279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HDC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2561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73859"/>
              </p:ext>
            </p:extLst>
          </p:nvPr>
        </p:nvGraphicFramePr>
        <p:xfrm>
          <a:off x="896471" y="1601509"/>
          <a:ext cx="7616464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6238" y="1197735"/>
            <a:ext cx="19833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เขตสุขภาพที่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1-12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638" y="4028940"/>
            <a:ext cx="19833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เขตสุขภาพที่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4465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832609"/>
          </a:xfrm>
        </p:spPr>
        <p:txBody>
          <a:bodyPr>
            <a:normAutofit/>
          </a:bodyPr>
          <a:lstStyle/>
          <a:p>
            <a:pPr algn="ctr"/>
            <a:r>
              <a:rPr lang="th-TH" sz="2400" b="1" dirty="0"/>
              <a:t>ร้อยละของเด็กปฐมวัยพัฒนาการล่าช้าได้รับการกระตุ้นพัฒนาการด้วย </a:t>
            </a:r>
            <a:r>
              <a:rPr lang="en-US" sz="2400" b="1" dirty="0"/>
              <a:t>TEDA4I</a:t>
            </a:r>
            <a:r>
              <a:rPr lang="th-TH" sz="2400" b="1" dirty="0"/>
              <a:t> </a:t>
            </a:r>
            <a:br>
              <a:rPr lang="th-TH" sz="2400" b="1" dirty="0"/>
            </a:br>
            <a:r>
              <a:rPr lang="th-TH" sz="2400" b="1" dirty="0"/>
              <a:t>แล้วพัฒนาการกลับมาสมวัย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74677"/>
              </p:ext>
            </p:extLst>
          </p:nvPr>
        </p:nvGraphicFramePr>
        <p:xfrm>
          <a:off x="862885" y="4494727"/>
          <a:ext cx="7315201" cy="179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06262"/>
              </p:ext>
            </p:extLst>
          </p:nvPr>
        </p:nvGraphicFramePr>
        <p:xfrm>
          <a:off x="631064" y="1197736"/>
          <a:ext cx="7858527" cy="254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58485" y="3847337"/>
            <a:ext cx="19833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เขตสุขภาพที่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1506" y="6413679"/>
            <a:ext cx="279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HDC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2561</a:t>
            </a:r>
          </a:p>
        </p:txBody>
      </p:sp>
    </p:spTree>
    <p:extLst>
      <p:ext uri="{BB962C8B-B14F-4D97-AF65-F5344CB8AC3E}">
        <p14:creationId xmlns:p14="http://schemas.microsoft.com/office/powerpoint/2010/main" val="415489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ชื่อเรื่อง 1">
            <a:extLst>
              <a:ext uri="{FF2B5EF4-FFF2-40B4-BE49-F238E27FC236}">
                <a16:creationId xmlns:a16="http://schemas.microsoft.com/office/drawing/2014/main" id="{4221124B-5313-4BE0-90C7-822C1476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84672"/>
            <a:ext cx="7886700" cy="99417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altLang="th-TH" sz="2400" b="1">
                <a:latin typeface="TH Fah kwang" panose="02000506000000020004" pitchFamily="2" charset="-34"/>
                <a:cs typeface="TH Fah kwang" panose="02000506000000020004" pitchFamily="2" charset="-34"/>
              </a:rPr>
              <a:t>สรุปภาพรวม แนวทาง/กลไก/วิธีการเร่งรัดการพัฒนาการดำเนินงาน</a:t>
            </a:r>
            <a:br>
              <a:rPr lang="th-TH" altLang="th-TH" sz="2400" b="1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altLang="th-TH" sz="2400" b="1">
                <a:latin typeface="TH Fah kwang" panose="02000506000000020004" pitchFamily="2" charset="-34"/>
                <a:cs typeface="TH Fah kwang" panose="02000506000000020004" pitchFamily="2" charset="-34"/>
              </a:rPr>
              <a:t>ภายใต้กรอบความคิด </a:t>
            </a:r>
            <a:r>
              <a:rPr lang="en-US" altLang="th-TH" sz="2400" b="1">
                <a:latin typeface="TH Fah kwang" panose="02000506000000020004" pitchFamily="2" charset="-34"/>
                <a:cs typeface="TH Fah kwang" panose="02000506000000020004" pitchFamily="2" charset="-34"/>
              </a:rPr>
              <a:t>SIX BUILDING BLOCKS </a:t>
            </a:r>
            <a:r>
              <a:rPr lang="en-US" altLang="th-TH" b="1">
                <a:latin typeface="TH Fah kwang" panose="02000506000000020004" pitchFamily="2" charset="-34"/>
                <a:cs typeface="TH Fah kwang" panose="02000506000000020004" pitchFamily="2" charset="-34"/>
              </a:rPr>
              <a:t>PLUS</a:t>
            </a:r>
            <a:endParaRPr lang="th-TH" altLang="th-TH" b="1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B5211975-C1CE-46EE-8D6C-4C6A79C31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731494"/>
              </p:ext>
            </p:extLst>
          </p:nvPr>
        </p:nvGraphicFramePr>
        <p:xfrm>
          <a:off x="628650" y="2257425"/>
          <a:ext cx="7886700" cy="34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82047469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682881013"/>
                    </a:ext>
                  </a:extLst>
                </a:gridCol>
              </a:tblGrid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 Building blocks plus</a:t>
                      </a:r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แนวทาง/กลไก/วิธีการ/กิจกรรม</a:t>
                      </a:r>
                    </a:p>
                  </a:txBody>
                  <a:tcPr marL="68580" marR="68580" marT="34277" marB="34277"/>
                </a:tc>
                <a:extLst>
                  <a:ext uri="{0D108BD9-81ED-4DB2-BD59-A6C34878D82A}">
                    <a16:rowId xmlns:a16="http://schemas.microsoft.com/office/drawing/2014/main" val="1603850279"/>
                  </a:ext>
                </a:extLst>
              </a:tr>
              <a:tr h="1028675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ระบบบริการ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service delivery)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ระบบการคัดกรอง ค้นหา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การตรวจ การเข้าถึง เชิงรุก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การติดตาม</a:t>
                      </a:r>
                    </a:p>
                  </a:txBody>
                  <a:tcPr marL="68580" marR="68580" marT="34277" marB="34277"/>
                </a:tc>
                <a:extLst>
                  <a:ext uri="{0D108BD9-81ED-4DB2-BD59-A6C34878D82A}">
                    <a16:rowId xmlns:a16="http://schemas.microsoft.com/office/drawing/2014/main" val="902256344"/>
                  </a:ext>
                </a:extLst>
              </a:tr>
              <a:tr h="1028675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กำลังคนด้านสุขภาพ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workforce)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Performance </a:t>
                      </a:r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บุคลากร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การจัดพื้นที่ อุปกรณ์</a:t>
                      </a:r>
                    </a:p>
                  </a:txBody>
                  <a:tcPr marL="68580" marR="68580" marT="34277" marB="34277"/>
                </a:tc>
                <a:extLst>
                  <a:ext uri="{0D108BD9-81ED-4DB2-BD59-A6C34878D82A}">
                    <a16:rowId xmlns:a16="http://schemas.microsoft.com/office/drawing/2014/main" val="194264120"/>
                  </a:ext>
                </a:extLst>
              </a:tr>
              <a:tr h="1028675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ระบบข้อมูลข่าวสาร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IT)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การวิจัย พัฒนา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การลงข้อมูล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คู่มือ </a:t>
                      </a:r>
                    </a:p>
                  </a:txBody>
                  <a:tcPr marL="68580" marR="68580" marT="34277" marB="34277"/>
                </a:tc>
                <a:extLst>
                  <a:ext uri="{0D108BD9-81ED-4DB2-BD59-A6C34878D82A}">
                    <a16:rowId xmlns:a16="http://schemas.microsoft.com/office/drawing/2014/main" val="81526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4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A210B758-82B1-464C-B5EA-F3CB0F1CE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108896"/>
              </p:ext>
            </p:extLst>
          </p:nvPr>
        </p:nvGraphicFramePr>
        <p:xfrm>
          <a:off x="228600" y="1209675"/>
          <a:ext cx="828675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392452709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1230252340"/>
                    </a:ext>
                  </a:extLst>
                </a:gridCol>
              </a:tblGrid>
              <a:tr h="1091447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เทคโนโลยี่ทางการแพทย์</a:t>
                      </a:r>
                    </a:p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drugs and equipment)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คู่มือ ยา </a:t>
                      </a:r>
                    </a:p>
                    <a:p>
                      <a:pPr algn="ctr"/>
                      <a:r>
                        <a:rPr lang="th-TH" sz="21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เครื่องมือ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79351"/>
                  </a:ext>
                </a:extLst>
              </a:tr>
              <a:tr h="1091447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ค่าใช้จ่ายด้านสุขภาพ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 err="1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finanace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งบประมาณ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4276588"/>
                  </a:ext>
                </a:extLst>
              </a:tr>
              <a:tr h="1431009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ภาวะผู้นำ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และธรรมา</a:t>
                      </a:r>
                      <a:r>
                        <a:rPr lang="th-TH" sz="2100" dirty="0" err="1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ภิ</a:t>
                      </a:r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บาล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governance)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ความชัดเจนของส่วนกลาง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ผู้นำขาดการติดตาม  </a:t>
                      </a:r>
                    </a:p>
                    <a:p>
                      <a:pPr algn="ctr"/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M&amp;E</a:t>
                      </a:r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0303211"/>
                  </a:ext>
                </a:extLst>
              </a:tr>
              <a:tr h="1091447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การมีส่วนร่วมของชุมชน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participation)</a:t>
                      </a:r>
                    </a:p>
                    <a:p>
                      <a:pPr algn="ctr"/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พ</a:t>
                      </a:r>
                      <a:r>
                        <a:rPr lang="th-TH" sz="2100" dirty="0" err="1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ชอ</a:t>
                      </a:r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อปท. อสม </a:t>
                      </a:r>
                    </a:p>
                    <a:p>
                      <a:pPr algn="ctr"/>
                      <a:r>
                        <a:rPr lang="en-US" sz="21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Health </a:t>
                      </a:r>
                      <a:r>
                        <a:rPr lang="en-US" sz="2100" dirty="0" err="1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litheracy</a:t>
                      </a:r>
                      <a:endParaRPr lang="th-TH" sz="21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45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6"/>
          <p:cNvSpPr>
            <a:spLocks noChangeShapeType="1"/>
          </p:cNvSpPr>
          <p:nvPr/>
        </p:nvSpPr>
        <p:spPr bwMode="auto">
          <a:xfrm flipV="1">
            <a:off x="2438400" y="2286000"/>
            <a:ext cx="0" cy="35052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8483" name="Line 17"/>
          <p:cNvSpPr>
            <a:spLocks noChangeShapeType="1"/>
          </p:cNvSpPr>
          <p:nvPr/>
        </p:nvSpPr>
        <p:spPr bwMode="auto">
          <a:xfrm flipH="1" flipV="1">
            <a:off x="2895600" y="1905000"/>
            <a:ext cx="6858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8484" name="Line 18"/>
          <p:cNvSpPr>
            <a:spLocks noChangeShapeType="1"/>
          </p:cNvSpPr>
          <p:nvPr/>
        </p:nvSpPr>
        <p:spPr bwMode="auto">
          <a:xfrm flipV="1">
            <a:off x="4648200" y="1905000"/>
            <a:ext cx="9144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8485" name="Line 19"/>
          <p:cNvSpPr>
            <a:spLocks noChangeShapeType="1"/>
          </p:cNvSpPr>
          <p:nvPr/>
        </p:nvSpPr>
        <p:spPr bwMode="auto">
          <a:xfrm flipV="1">
            <a:off x="6858000" y="2819400"/>
            <a:ext cx="0" cy="9906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8486" name="สี่เหลี่ยมผืนผ้า 14"/>
          <p:cNvSpPr>
            <a:spLocks noChangeArrowheads="1"/>
          </p:cNvSpPr>
          <p:nvPr/>
        </p:nvSpPr>
        <p:spPr bwMode="auto">
          <a:xfrm>
            <a:off x="3124200" y="304802"/>
            <a:ext cx="243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เด็กปฐมวัย</a:t>
            </a:r>
          </a:p>
        </p:txBody>
      </p:sp>
      <p:pic>
        <p:nvPicPr>
          <p:cNvPr id="14848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752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สี่เหลี่ยมผืนผ้า 17"/>
          <p:cNvSpPr>
            <a:spLocks noChangeArrowheads="1"/>
          </p:cNvSpPr>
          <p:nvPr/>
        </p:nvSpPr>
        <p:spPr bwMode="auto">
          <a:xfrm>
            <a:off x="5562600" y="1066801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 ปี – 6 ปี</a:t>
            </a:r>
          </a:p>
        </p:txBody>
      </p:sp>
      <p:pic>
        <p:nvPicPr>
          <p:cNvPr id="14848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2"/>
            <a:ext cx="990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0" name="สี่เหลี่ยมผืนผ้า 19"/>
          <p:cNvSpPr>
            <a:spLocks noChangeArrowheads="1"/>
          </p:cNvSpPr>
          <p:nvPr/>
        </p:nvSpPr>
        <p:spPr bwMode="auto">
          <a:xfrm>
            <a:off x="855664" y="1143001"/>
            <a:ext cx="2802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แรกเกิด –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 </a:t>
            </a:r>
            <a:r>
              <a:rPr lang="th-T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ปี</a:t>
            </a:r>
          </a:p>
        </p:txBody>
      </p:sp>
      <p:grpSp>
        <p:nvGrpSpPr>
          <p:cNvPr id="148491" name="กลุ่ม 24"/>
          <p:cNvGrpSpPr>
            <a:grpSpLocks/>
          </p:cNvGrpSpPr>
          <p:nvPr/>
        </p:nvGrpSpPr>
        <p:grpSpPr bwMode="auto">
          <a:xfrm>
            <a:off x="3124199" y="2971800"/>
            <a:ext cx="2154757" cy="2097088"/>
            <a:chOff x="3124200" y="2971800"/>
            <a:chExt cx="2155276" cy="2096601"/>
          </a:xfrm>
        </p:grpSpPr>
        <p:pic>
          <p:nvPicPr>
            <p:cNvPr id="14849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971800"/>
              <a:ext cx="2133600" cy="209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9" name="สี่เหลี่ยมผืนผ้า 21"/>
            <p:cNvSpPr>
              <a:spLocks noChangeArrowheads="1"/>
            </p:cNvSpPr>
            <p:nvPr/>
          </p:nvSpPr>
          <p:spPr bwMode="auto">
            <a:xfrm>
              <a:off x="3124200" y="2971800"/>
              <a:ext cx="2155276" cy="64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3600" b="1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ครอบครัว</a:t>
              </a:r>
            </a:p>
          </p:txBody>
        </p:sp>
      </p:grpSp>
      <p:grpSp>
        <p:nvGrpSpPr>
          <p:cNvPr id="148492" name="กลุ่ม 25"/>
          <p:cNvGrpSpPr>
            <a:grpSpLocks/>
          </p:cNvGrpSpPr>
          <p:nvPr/>
        </p:nvGrpSpPr>
        <p:grpSpPr bwMode="auto">
          <a:xfrm>
            <a:off x="862014" y="4495801"/>
            <a:ext cx="4091185" cy="2093980"/>
            <a:chOff x="861815" y="4495800"/>
            <a:chExt cx="4091383" cy="2094198"/>
          </a:xfrm>
        </p:grpSpPr>
        <p:pic>
          <p:nvPicPr>
            <p:cNvPr id="148496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495800"/>
              <a:ext cx="1295400" cy="154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7" name="สี่เหลี่ยมผืนผ้า 23"/>
            <p:cNvSpPr>
              <a:spLocks noChangeArrowheads="1"/>
            </p:cNvSpPr>
            <p:nvPr/>
          </p:nvSpPr>
          <p:spPr bwMode="auto">
            <a:xfrm>
              <a:off x="861815" y="5943600"/>
              <a:ext cx="4091383" cy="6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3600" b="1">
                  <a:solidFill>
                    <a:srgbClr val="00B0F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คลินิกสุขภาพเด็กดี</a:t>
              </a:r>
            </a:p>
          </p:txBody>
        </p:sp>
      </p:grpSp>
      <p:grpSp>
        <p:nvGrpSpPr>
          <p:cNvPr id="148493" name="กลุ่ม 28"/>
          <p:cNvGrpSpPr>
            <a:grpSpLocks/>
          </p:cNvGrpSpPr>
          <p:nvPr/>
        </p:nvGrpSpPr>
        <p:grpSpPr bwMode="auto">
          <a:xfrm>
            <a:off x="5715000" y="3886201"/>
            <a:ext cx="3429000" cy="2754313"/>
            <a:chOff x="5715000" y="3886200"/>
            <a:chExt cx="3429000" cy="2753618"/>
          </a:xfrm>
        </p:grpSpPr>
        <p:pic>
          <p:nvPicPr>
            <p:cNvPr id="148494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886200"/>
              <a:ext cx="2362200" cy="167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5" name="สี่เหลี่ยมผืนผ้า 27"/>
            <p:cNvSpPr>
              <a:spLocks noChangeArrowheads="1"/>
            </p:cNvSpPr>
            <p:nvPr/>
          </p:nvSpPr>
          <p:spPr bwMode="auto">
            <a:xfrm>
              <a:off x="5715000" y="5562600"/>
              <a:ext cx="3429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b="1">
                  <a:solidFill>
                    <a:srgbClr val="00B0F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ศูนย์พัฒนาเด็ก</a:t>
              </a:r>
            </a:p>
            <a:p>
              <a:pPr>
                <a:buFont typeface="Arial" pitchFamily="34" charset="0"/>
                <a:buChar char="•"/>
              </a:pPr>
              <a:r>
                <a:rPr lang="th-TH" sz="3200" b="1">
                  <a:solidFill>
                    <a:srgbClr val="00B0F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รร.อนุบาล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15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4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3" y="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/>
              <a:t>กรอบแนวคิดการดำเนินงาน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8" y="643945"/>
            <a:ext cx="8583273" cy="62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8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9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1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463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1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42622"/>
              </p:ext>
            </p:extLst>
          </p:nvPr>
        </p:nvGraphicFramePr>
        <p:xfrm>
          <a:off x="0" y="2996952"/>
          <a:ext cx="4572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15590"/>
              </p:ext>
            </p:extLst>
          </p:nvPr>
        </p:nvGraphicFramePr>
        <p:xfrm>
          <a:off x="4655306" y="3165232"/>
          <a:ext cx="4465296" cy="369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979115107"/>
              </p:ext>
            </p:extLst>
          </p:nvPr>
        </p:nvGraphicFramePr>
        <p:xfrm>
          <a:off x="13431" y="0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4670475" y="-1"/>
            <a:ext cx="4473526" cy="3165232"/>
          </a:xfrm>
          <a:prstGeom prst="roundRect">
            <a:avLst/>
          </a:prstGeom>
          <a:gradFill rotWithShape="1">
            <a:gsLst>
              <a:gs pos="0">
                <a:srgbClr val="39639D">
                  <a:tint val="62000"/>
                  <a:satMod val="180000"/>
                </a:srgbClr>
              </a:gs>
              <a:gs pos="65000">
                <a:srgbClr val="39639D">
                  <a:tint val="32000"/>
                  <a:satMod val="250000"/>
                </a:srgbClr>
              </a:gs>
              <a:gs pos="100000">
                <a:srgbClr val="39639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lIns="78145" tIns="39072" rIns="78145" bIns="3907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สภาวะสุขภาพสตรีและเด็กปฐมวัย</a:t>
            </a:r>
          </a:p>
          <a:p>
            <a:pPr marL="244202" lvl="0" indent="-244202" defTabSz="914400">
              <a:buFontTx/>
              <a:buChar char="-"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อัตรามารดาตาย มีแนวโน้มเพิ่มสูงขึ้น จึงต้องมีการทบทวน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CPG,</a:t>
            </a:r>
            <a:r>
              <a:rPr lang="th-TH" kern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จำแนก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ครรภ์เสี่ยงให้ชัดเจน</a:t>
            </a:r>
            <a:r>
              <a:rPr lang="th-TH" kern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, พัฒนาระบบส่งต่อ  ปรับปรุงเกณฑ์การส่งต่อ, พัฒนาศักยภาพการให้คำปรึกษา โดยมีคลินิก </a:t>
            </a:r>
            <a:r>
              <a:rPr lang="en-US" kern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High  Risk  ANC</a:t>
            </a:r>
            <a:endParaRPr lang="th-TH" kern="0" dirty="0">
              <a:solidFill>
                <a:prstClr val="black"/>
              </a:solidFill>
              <a:latin typeface="TH Fah kwang" pitchFamily="2" charset="-34"/>
              <a:cs typeface="TH Fah kwang" pitchFamily="2" charset="-34"/>
            </a:endParaRPr>
          </a:p>
          <a:p>
            <a:pPr marL="244202" marR="0" lvl="0" indent="-24420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ภาวะซีดในหญิงตั้งครรภ์ในภาพรวมเขตมีแนวโน้มลดลง แต่หากเพิ่มการเข้าถึงสารอาหารในรูปยา</a:t>
            </a:r>
            <a:r>
              <a:rPr lang="th-TH" kern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ให้ก็จะป้องกันปัญหานี้ได้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244202" marR="0" lvl="0" indent="-24420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kern="0" noProof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ปัญหา </a:t>
            </a:r>
            <a:r>
              <a:rPr lang="en-US" kern="0" noProof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LBW </a:t>
            </a:r>
            <a:r>
              <a:rPr lang="th-TH" kern="0" noProof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ซึ่งเขต </a:t>
            </a:r>
            <a:r>
              <a:rPr lang="en-US" kern="0" noProof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8 </a:t>
            </a:r>
            <a:r>
              <a:rPr lang="th-TH" kern="0" noProof="0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ยังอยู่ในอัตราที่สูง และปัญหานี้ยังส่งผลพัฒนาการล่าช้าในเด็กปฐมวัย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35352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566</Words>
  <Application>Microsoft Office PowerPoint</Application>
  <PresentationFormat>นำเสนอทางหน้าจอ (4:3)</PresentationFormat>
  <Paragraphs>208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7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35" baseType="lpstr">
      <vt:lpstr>Angsana New</vt:lpstr>
      <vt:lpstr>AngsanaUPC</vt:lpstr>
      <vt:lpstr>Arial</vt:lpstr>
      <vt:lpstr>Arial Unicode MS</vt:lpstr>
      <vt:lpstr>Calibri</vt:lpstr>
      <vt:lpstr>Calibri Light</vt:lpstr>
      <vt:lpstr>Cordia New</vt:lpstr>
      <vt:lpstr>Tahoma</vt:lpstr>
      <vt:lpstr>TH Fah kwang</vt:lpstr>
      <vt:lpstr>TH SarabunPSK</vt:lpstr>
      <vt:lpstr>Wide Latin</vt:lpstr>
      <vt:lpstr>ธีมของ Office</vt:lpstr>
      <vt:lpstr>1_ชุดรูปแบบของ Office</vt:lpstr>
      <vt:lpstr>2_ชุดรูปแบบของ Office</vt:lpstr>
      <vt:lpstr>3_ชุดรูปแบบของ Office</vt:lpstr>
      <vt:lpstr>Office Theme</vt:lpstr>
      <vt:lpstr>1_ธีมของ Office</vt:lpstr>
      <vt:lpstr>4_ชุดรูปแบบของ Office</vt:lpstr>
      <vt:lpstr>ผลการดำเนินงานพัฒนาระบบบริการสุขภาพ สาขาพัฒนาการเด็กปฐมวัย เขตสุขภาพที่ ๘</vt:lpstr>
      <vt:lpstr>งานนำเสนอ PowerPoint</vt:lpstr>
      <vt:lpstr>งานนำเสนอ PowerPoint</vt:lpstr>
      <vt:lpstr>กรอบแนวคิดการดำเนินงาน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สถานการณ์พัฒนาการเด็กปฐมวัยเขตสุขภาพที่ 8  ปี 2560 จาก     Denver II  </vt:lpstr>
      <vt:lpstr>งานนำเสนอ PowerPoint</vt:lpstr>
      <vt:lpstr>งานนำเสนอ PowerPoint</vt:lpstr>
      <vt:lpstr>ร้อยละจำนวนเด็กปฐมวัยที่มีพัฒนาการล่าช้าได้รับการกระตุ้นพัฒนาการด้วย TEDA4I</vt:lpstr>
      <vt:lpstr>ร้อยละของเด็กปฐมวัยพัฒนาการล่าช้าได้รับการกระตุ้นพัฒนาการด้วย TEDA4I  แล้วพัฒนาการกลับมาสมวัย</vt:lpstr>
      <vt:lpstr>สรุปภาพรวม แนวทาง/กลไก/วิธีการเร่งรัดการพัฒนาการดำเนินงาน ภายใต้กรอบความคิด SIX BUILDING BLOCKS PLUS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HPC08</dc:creator>
  <cp:lastModifiedBy>surface</cp:lastModifiedBy>
  <cp:revision>41</cp:revision>
  <dcterms:created xsi:type="dcterms:W3CDTF">2018-06-10T13:31:17Z</dcterms:created>
  <dcterms:modified xsi:type="dcterms:W3CDTF">2018-06-25T05:43:15Z</dcterms:modified>
</cp:coreProperties>
</file>